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7" r:id="rId9"/>
    <p:sldId id="263" r:id="rId10"/>
    <p:sldId id="264" r:id="rId11"/>
    <p:sldId id="262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77B6-9EAC-4CAA-A26D-3D2F498A30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A0635-CA3D-49EC-9CA5-36C20B24C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B4B96-68CF-4C07-8847-2192F6E61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50ED-F01A-4A5C-A6E2-9A558F44930F}" type="datetimeFigureOut">
              <a:rPr lang="en-US" smtClean="0"/>
              <a:t>03-08-2021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AC78A-F8ED-4812-9F24-CBAAE22DD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DFDF8-640B-4D52-ADD1-469D9A40A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A504-A930-4486-83F9-30BBEC7B9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22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B02CF-1131-4FF7-A664-75507ECD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48E969-BEDD-4A7E-A725-557F4CB1B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87817-0D77-4A63-850F-DBB7CA30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50ED-F01A-4A5C-A6E2-9A558F44930F}" type="datetimeFigureOut">
              <a:rPr lang="en-US" smtClean="0"/>
              <a:t>03-08-2021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DD1BB-FFCE-429F-AE08-5EACEAAFC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542F2-7B19-488B-A694-53E41BC74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A504-A930-4486-83F9-30BBEC7B9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29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489915-3856-46FE-8072-8E9C8C1A3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AC140-CE82-4832-AC9E-9BEAF0773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87654-38F1-448E-B3C9-7EB6248C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50ED-F01A-4A5C-A6E2-9A558F44930F}" type="datetimeFigureOut">
              <a:rPr lang="en-US" smtClean="0"/>
              <a:t>03-08-2021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F53EC-2E0E-4794-8A98-DE6B2029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9C0A1-AD76-49CA-848F-E7261A01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A504-A930-4486-83F9-30BBEC7B9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5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646C9-4719-4040-9463-1A5F586FB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D2BF2-17D0-4F66-8C77-873D3076E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DDFAD-BF84-4B44-980D-50B9C29B2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50ED-F01A-4A5C-A6E2-9A558F44930F}" type="datetimeFigureOut">
              <a:rPr lang="en-US" smtClean="0"/>
              <a:t>03-08-2021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7417A-A6D3-4EC9-9709-617F5F33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E8749-8FEC-4D84-B419-D0F1E13FA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A504-A930-4486-83F9-30BBEC7B9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13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B8435-09AC-4150-BDF3-ECC946223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B7A61-E285-4555-AABD-707390410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80863-C45F-4653-B874-FCBABF5DF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50ED-F01A-4A5C-A6E2-9A558F44930F}" type="datetimeFigureOut">
              <a:rPr lang="en-US" smtClean="0"/>
              <a:t>03-08-2021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B2CE5-55A7-4CD5-8BF1-5333634DF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A7C0D-E58D-44FB-B896-F284D055E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A504-A930-4486-83F9-30BBEC7B9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99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E7D7-607E-4D0B-8B79-6C6DAC30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4D1F-AE1E-4CFF-B5F3-6E13893989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650B2-1858-46DB-9C88-4E1F3CB54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C4806-4F1C-4175-9100-64CFF44D5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50ED-F01A-4A5C-A6E2-9A558F44930F}" type="datetimeFigureOut">
              <a:rPr lang="en-US" smtClean="0"/>
              <a:t>03-08-2021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5D8F0-C30A-4A2F-86C3-B71F61E9C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AEE1D-3D2D-4C2E-9846-7FB55809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A504-A930-4486-83F9-30BBEC7B9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3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16DA-5C4A-4E29-B210-CDC666483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431-4416-4069-8A49-130AA80BB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D8D83-664E-471D-B6A0-0BD81942B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ABAAB-1B23-4320-ACB7-A2AFFA84D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6037E-24F5-4819-AB55-5629EF50DC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C16D8B-A55C-432B-8CC9-F272C891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50ED-F01A-4A5C-A6E2-9A558F44930F}" type="datetimeFigureOut">
              <a:rPr lang="en-US" smtClean="0"/>
              <a:t>03-08-2021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C1DE66-41BC-4EED-9074-1BF22EC1C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4C973D-F086-4668-A42C-2DFCEADE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A504-A930-4486-83F9-30BBEC7B9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1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8A46E-83A3-4C7B-A54E-68A64AD9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AED738-09A9-4554-9182-089D7E5F8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50ED-F01A-4A5C-A6E2-9A558F44930F}" type="datetimeFigureOut">
              <a:rPr lang="en-US" smtClean="0"/>
              <a:t>03-08-2021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A83FEB-ECEA-4FCE-899C-09D75651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93AC5-7CE3-46EA-AE38-4EFA5F448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A504-A930-4486-83F9-30BBEC7B9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6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DF7F4A-6C7F-423A-8182-F1AE0189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50ED-F01A-4A5C-A6E2-9A558F44930F}" type="datetimeFigureOut">
              <a:rPr lang="en-US" smtClean="0"/>
              <a:t>03-08-2021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E7716A-CE97-468B-B12B-ECB0B5FD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4A428-501D-41F2-BDE3-43FECDAE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A504-A930-4486-83F9-30BBEC7B9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7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38FCA-E6AE-43C1-869F-22B77313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80AE-0191-4CBA-883B-926B64FF5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42FC5-DF1C-4A71-BE12-6A6429334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B9A49-A604-4C02-B5EA-0498AFC1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50ED-F01A-4A5C-A6E2-9A558F44930F}" type="datetimeFigureOut">
              <a:rPr lang="en-US" smtClean="0"/>
              <a:t>03-08-2021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28CD2-6A20-4964-B969-FCB083C20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83EFB-0854-4DF1-BC40-985541BD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A504-A930-4486-83F9-30BBEC7B9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F6090-F314-4E02-A241-299CEC7DB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9C28B-E3C3-4276-891F-232E0C26F8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212F45-168B-436A-86E8-3C4663EB5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CB961-B368-469B-A7E7-53AE8B3D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50ED-F01A-4A5C-A6E2-9A558F44930F}" type="datetimeFigureOut">
              <a:rPr lang="en-US" smtClean="0"/>
              <a:t>03-08-2021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E7425-5DDE-4EB3-9222-80E67A83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C0D94-6291-4745-A9CA-B3D07868D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A504-A930-4486-83F9-30BBEC7B9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10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9C63F0-CB4E-47C8-9CB4-1A7CA6CB5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BAB86-2F15-4FF6-887F-1C79B3A83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B3A62-5C86-4E6D-A9B8-F52E89D7A7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750ED-F01A-4A5C-A6E2-9A558F44930F}" type="datetimeFigureOut">
              <a:rPr lang="en-US" smtClean="0"/>
              <a:t>03-08-2021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A4D49-6190-4196-B437-70CB6B03A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36ECD-F324-44BC-BF50-A97550776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1A504-A930-4486-83F9-30BBEC7B9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45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news.org/wiki/Airbus_A380_test_flight_delayed_after_accident" TargetMode="External"/><Relationship Id="rId3" Type="http://schemas.openxmlformats.org/officeDocument/2006/relationships/audio" Target="../media/media1.m4a"/><Relationship Id="rId7" Type="http://schemas.openxmlformats.org/officeDocument/2006/relationships/image" Target="../media/image2.jp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hyperlink" Target="https://pixabay.com/illustrations/travel-concept-plane-worldwide-2081174/" TargetMode="External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hyperlink" Target="https://www.needpix.com/photo/848909/thank-you-thanks-gratitude-handwriting-appreciation-thankful" TargetMode="External"/><Relationship Id="rId5" Type="http://schemas.openxmlformats.org/officeDocument/2006/relationships/image" Target="../media/image16.jpg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www.kaggle.com/leomauro/argodatathon2019" TargetMode="External"/><Relationship Id="rId5" Type="http://schemas.openxmlformats.org/officeDocument/2006/relationships/hyperlink" Target="https://www.page-borders.com/sunburst-background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hyperlink" Target="https://en.wikipedia.org/wiki/Long-haul" TargetMode="Externa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hyperlink" Target="https://commons.wikimedia.org/wiki/File:Oslo_airport_departure_gates.jpg" TargetMode="Externa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hyperlink" Target="https://www.insauga.com/5-things-toronto-tourists-can-do-in-mississauga" TargetMode="Externa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B4F6D9-DA9A-4125-9D5B-59EB1C598B47}"/>
              </a:ext>
            </a:extLst>
          </p:cNvPr>
          <p:cNvSpPr/>
          <p:nvPr/>
        </p:nvSpPr>
        <p:spPr>
          <a:xfrm>
            <a:off x="2384791" y="350743"/>
            <a:ext cx="7422417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Travel &amp; Accommodation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C7FEE1-850A-4964-9021-C4DC4C5A5F94}"/>
              </a:ext>
            </a:extLst>
          </p:cNvPr>
          <p:cNvSpPr/>
          <p:nvPr/>
        </p:nvSpPr>
        <p:spPr>
          <a:xfrm>
            <a:off x="3387704" y="1082264"/>
            <a:ext cx="51071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Analysis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53E87-AE61-4AC5-840B-D682804E93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751254" y="1851705"/>
            <a:ext cx="2380002" cy="117284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45D1008-02E0-441B-A6A8-3928029C750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5231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492">
        <p:fade/>
      </p:transition>
    </mc:Choice>
    <mc:Fallback>
      <p:transition spd="med" advTm="144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236664-64D6-40A9-A156-1F0ADA529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35" y="1694421"/>
            <a:ext cx="8093582" cy="4664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794CE-21B9-4AB6-98D5-0C74A2E1D324}"/>
              </a:ext>
            </a:extLst>
          </p:cNvPr>
          <p:cNvSpPr txBox="1"/>
          <p:nvPr/>
        </p:nvSpPr>
        <p:spPr>
          <a:xfrm>
            <a:off x="1856935" y="822961"/>
            <a:ext cx="94816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Most person travel from Particular company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1FF3979-C4C3-4D40-96E1-271A43F96E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273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3713">
        <p15:prstTrans prst="pageCurlDouble"/>
      </p:transition>
    </mc:Choice>
    <mc:Fallback>
      <p:transition spd="slow" advTm="137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C9FC7AD-5E64-48CC-9E9F-93CDB2075687}"/>
              </a:ext>
            </a:extLst>
          </p:cNvPr>
          <p:cNvSpPr txBox="1"/>
          <p:nvPr/>
        </p:nvSpPr>
        <p:spPr>
          <a:xfrm>
            <a:off x="3118337" y="790958"/>
            <a:ext cx="83468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Time &amp; Distance of flights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C92CCB-9D47-443F-AF76-E4E6462E6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4" y="1375733"/>
            <a:ext cx="7757605" cy="5158709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70AF655C-6C44-404D-9F7C-99E04EE70F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877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4260">
        <p15:prstTrans prst="fallOver"/>
      </p:transition>
    </mc:Choice>
    <mc:Fallback>
      <p:transition spd="slow" advTm="142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254A4A-E82F-4781-9A7D-FCD9B9C2F4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85" y="1651586"/>
            <a:ext cx="8203545" cy="4749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6B9EC8-3BCD-466C-A788-6FEEB0BA6729}"/>
              </a:ext>
            </a:extLst>
          </p:cNvPr>
          <p:cNvSpPr txBox="1"/>
          <p:nvPr/>
        </p:nvSpPr>
        <p:spPr>
          <a:xfrm>
            <a:off x="1867485" y="574368"/>
            <a:ext cx="89365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Age of persons who travelling in Particular Agency and their Destination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718EFC3-D24E-4B43-86FD-86D7ED6EE7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07913"/>
      </p:ext>
    </p:extLst>
  </p:cSld>
  <p:clrMapOvr>
    <a:masterClrMapping/>
  </p:clrMapOvr>
  <p:transition spd="slow" advTm="30886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9D6895-135B-4233-9236-7348E6C33A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98474" y="0"/>
            <a:ext cx="12290474" cy="6858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E68B8F0-E290-441F-B170-B41EF9B4E6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24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3801">
        <p14:warp dir="in"/>
      </p:transition>
    </mc:Choice>
    <mc:Fallback>
      <p:transition spd="slow" advTm="38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761A99-2F75-4B52-B74B-17DACE233F79}"/>
              </a:ext>
            </a:extLst>
          </p:cNvPr>
          <p:cNvSpPr/>
          <p:nvPr/>
        </p:nvSpPr>
        <p:spPr>
          <a:xfrm>
            <a:off x="1862303" y="2967335"/>
            <a:ext cx="2390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Dataset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00053D-A9DE-4995-A634-5A6E5DC061D3}"/>
              </a:ext>
            </a:extLst>
          </p:cNvPr>
          <p:cNvCxnSpPr>
            <a:cxnSpLocks/>
          </p:cNvCxnSpPr>
          <p:nvPr/>
        </p:nvCxnSpPr>
        <p:spPr>
          <a:xfrm>
            <a:off x="4951825" y="998806"/>
            <a:ext cx="0" cy="509250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D27DC11-AD62-4062-878E-FCB57D3BFE9B}"/>
              </a:ext>
            </a:extLst>
          </p:cNvPr>
          <p:cNvSpPr/>
          <p:nvPr/>
        </p:nvSpPr>
        <p:spPr>
          <a:xfrm>
            <a:off x="4936351" y="1940393"/>
            <a:ext cx="644284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Dataset Name: </a:t>
            </a:r>
          </a:p>
          <a:p>
            <a:pPr algn="ctr"/>
            <a:r>
              <a:rPr lang="en-US" sz="3600" b="1" i="0" dirty="0">
                <a:solidFill>
                  <a:schemeClr val="bg1"/>
                </a:solidFill>
                <a:effectLst/>
                <a:latin typeface="zeitung"/>
              </a:rPr>
              <a:t>Travel Dataset - </a:t>
            </a:r>
            <a:r>
              <a:rPr lang="en-US" sz="3600" b="1" i="0" dirty="0" err="1">
                <a:solidFill>
                  <a:schemeClr val="bg1"/>
                </a:solidFill>
                <a:effectLst/>
                <a:latin typeface="zeitung"/>
              </a:rPr>
              <a:t>Datathon</a:t>
            </a:r>
            <a:r>
              <a:rPr lang="en-US" sz="3600" b="1" i="0" dirty="0">
                <a:solidFill>
                  <a:schemeClr val="bg1"/>
                </a:solidFill>
                <a:effectLst/>
                <a:latin typeface="zeitung"/>
              </a:rPr>
              <a:t> 2019</a:t>
            </a:r>
          </a:p>
          <a:p>
            <a:pPr algn="ctr"/>
            <a:endParaRPr 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564347-0783-4281-9BC1-3C73B29BE287}"/>
              </a:ext>
            </a:extLst>
          </p:cNvPr>
          <p:cNvSpPr/>
          <p:nvPr/>
        </p:nvSpPr>
        <p:spPr>
          <a:xfrm>
            <a:off x="4936351" y="3482144"/>
            <a:ext cx="6442848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36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Dataset Link:    </a:t>
            </a:r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https://www.kaggle.com/leomauro/argodatathon2019</a:t>
            </a:r>
            <a:endParaRPr lang="en-US" sz="3600" b="1" i="0" dirty="0">
              <a:solidFill>
                <a:schemeClr val="bg1">
                  <a:lumMod val="95000"/>
                </a:schemeClr>
              </a:solidFill>
              <a:effectLst/>
              <a:latin typeface="zeitung"/>
            </a:endParaRPr>
          </a:p>
          <a:p>
            <a:endParaRPr 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D8EC9B1-2916-4CF2-86A4-A62A3D0006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754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893">
        <p15:prstTrans prst="drape"/>
      </p:transition>
    </mc:Choice>
    <mc:Fallback>
      <p:transition spd="slow" advTm="10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1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0EB6EC-8173-4FE3-A1C6-58CDB656500A}"/>
              </a:ext>
            </a:extLst>
          </p:cNvPr>
          <p:cNvSpPr/>
          <p:nvPr/>
        </p:nvSpPr>
        <p:spPr>
          <a:xfrm>
            <a:off x="123371" y="441850"/>
            <a:ext cx="11945257" cy="16927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effectLst/>
                <a:latin typeface="Inter"/>
              </a:rPr>
              <a:t>Here,  provided a dataset simulating real corporate travel systems - focusing on flights and hotels. </a:t>
            </a:r>
            <a:r>
              <a:rPr lang="en-US" sz="3200" dirty="0">
                <a:latin typeface="Inter"/>
              </a:rPr>
              <a:t>A</a:t>
            </a:r>
            <a:r>
              <a:rPr lang="en-US" sz="3200" b="0" i="0" dirty="0">
                <a:effectLst/>
                <a:latin typeface="Inter"/>
              </a:rPr>
              <a:t>nalyze this set with over one thousand users and 250 thousand travels to produce insights.</a:t>
            </a:r>
            <a:endParaRPr lang="en-US" sz="3200" dirty="0"/>
          </a:p>
          <a:p>
            <a:endParaRPr lang="en-US" sz="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D4DE48-DE99-4537-B796-F041C47B33D4}"/>
              </a:ext>
            </a:extLst>
          </p:cNvPr>
          <p:cNvSpPr/>
          <p:nvPr/>
        </p:nvSpPr>
        <p:spPr>
          <a:xfrm>
            <a:off x="434435" y="2134621"/>
            <a:ext cx="761279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List of Dataset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en-US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Flight</a:t>
            </a:r>
            <a:r>
              <a:rPr lang="en-US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.csv, </a:t>
            </a:r>
            <a:r>
              <a:rPr lang="en-US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Hotel.csv , </a:t>
            </a:r>
            <a:r>
              <a:rPr lang="en-US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User.csv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F8C343-B402-4C4E-84D5-E53734BD9CC1}"/>
              </a:ext>
            </a:extLst>
          </p:cNvPr>
          <p:cNvSpPr txBox="1"/>
          <p:nvPr/>
        </p:nvSpPr>
        <p:spPr>
          <a:xfrm>
            <a:off x="434435" y="3099567"/>
            <a:ext cx="991425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</a:t>
            </a:r>
            <a:r>
              <a:rPr lang="en-US" sz="28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</a:p>
          <a:p>
            <a:pPr algn="just"/>
            <a:r>
              <a:rPr lang="en-US" sz="2800" dirty="0">
                <a:solidFill>
                  <a:srgbClr val="202124"/>
                </a:solidFill>
                <a:latin typeface="inherit"/>
              </a:rPr>
              <a:t>T</a:t>
            </a:r>
            <a:r>
              <a:rPr lang="en-US" sz="2800" i="0" u="none" strike="noStrike" dirty="0">
                <a:solidFill>
                  <a:srgbClr val="202124"/>
                </a:solidFill>
                <a:effectLst/>
                <a:latin typeface="inherit"/>
              </a:rPr>
              <a:t>ravel Code , user Code , Flight </a:t>
            </a:r>
            <a:r>
              <a:rPr lang="en-US" sz="2800" dirty="0">
                <a:solidFill>
                  <a:srgbClr val="202124"/>
                </a:solidFill>
                <a:latin typeface="inherit"/>
              </a:rPr>
              <a:t>Type , Agency , From , To ,  Flight Price, Hotel Name ,place ,Days ,Total Cost ,User Name ,Age ,Gender  Company</a:t>
            </a:r>
            <a:endParaRPr lang="en-US" sz="2800" i="0" u="none" strike="noStrike" dirty="0">
              <a:solidFill>
                <a:srgbClr val="202124"/>
              </a:solidFill>
              <a:effectLst/>
              <a:latin typeface="inherit"/>
            </a:endParaRPr>
          </a:p>
          <a:p>
            <a:endParaRPr lang="en-US" sz="2800" b="1" i="0" u="none" strike="noStrike" dirty="0">
              <a:solidFill>
                <a:srgbClr val="202124"/>
              </a:solidFill>
              <a:effectLst/>
              <a:latin typeface="inherit"/>
            </a:endParaRPr>
          </a:p>
          <a:p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00923-EFC1-4ECF-9B85-7483C75FFA39}"/>
              </a:ext>
            </a:extLst>
          </p:cNvPr>
          <p:cNvSpPr txBox="1"/>
          <p:nvPr/>
        </p:nvSpPr>
        <p:spPr>
          <a:xfrm>
            <a:off x="332834" y="5320109"/>
            <a:ext cx="99142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Number of Rows and Column </a:t>
            </a:r>
            <a:r>
              <a:rPr lang="en-US" sz="2800" b="1" u="sng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en-US" sz="28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</a:t>
            </a:r>
            <a:r>
              <a:rPr lang="en-US" sz="2800" b="0" i="0" dirty="0">
                <a:effectLst/>
                <a:latin typeface="Roboto" panose="020B0604020202020204" pitchFamily="2" charset="0"/>
              </a:rPr>
              <a:t>81104 rows × 20 columns</a:t>
            </a:r>
            <a:endParaRPr lang="en-US" sz="28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9A06261-6F7C-4EA5-B754-B58C330A8E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32251"/>
      </p:ext>
    </p:extLst>
  </p:cSld>
  <p:clrMapOvr>
    <a:masterClrMapping/>
  </p:clrMapOvr>
  <p:transition spd="slow" advTm="7983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3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2F3D94-67C5-4449-8076-9885D96B4F24}"/>
              </a:ext>
            </a:extLst>
          </p:cNvPr>
          <p:cNvSpPr/>
          <p:nvPr/>
        </p:nvSpPr>
        <p:spPr>
          <a:xfrm>
            <a:off x="880303" y="814891"/>
            <a:ext cx="9234368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</a:rPr>
              <a:t>Cases Used for Analyses Data from Travel Dataset:</a:t>
            </a:r>
            <a:endParaRPr lang="en-US" sz="3200" b="1" u="sng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C7A982-E502-4334-A06F-78A4C47777F2}"/>
              </a:ext>
            </a:extLst>
          </p:cNvPr>
          <p:cNvSpPr/>
          <p:nvPr/>
        </p:nvSpPr>
        <p:spPr>
          <a:xfrm>
            <a:off x="880303" y="2107851"/>
            <a:ext cx="7905739" cy="3600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Most used flight type by Gender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Time &amp; Distance of flights  with flight name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Most use hotel name &amp; price &amp; User code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Most person travel from Particular company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Days of staying in hotels with Hotel Name &amp; Total Price.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Age of persons who travelling in Particular Agency and their Destination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find hotels in flight destination</a:t>
            </a:r>
          </a:p>
          <a:p>
            <a:pPr algn="ctr"/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8E499D-E90A-4F61-8997-F920B2DC75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76942"/>
      </p:ext>
    </p:extLst>
  </p:cSld>
  <p:clrMapOvr>
    <a:masterClrMapping/>
  </p:clrMapOvr>
  <p:transition spd="slow" advTm="7101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4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3FC620-BE3A-4DA8-9EEC-81B0FB48B08A}"/>
              </a:ext>
            </a:extLst>
          </p:cNvPr>
          <p:cNvSpPr txBox="1"/>
          <p:nvPr/>
        </p:nvSpPr>
        <p:spPr>
          <a:xfrm>
            <a:off x="1431388" y="658882"/>
            <a:ext cx="85426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</a:rPr>
              <a:t>Plots used for Analyses Data from Travel Dataset:</a:t>
            </a:r>
            <a:endParaRPr lang="en-US" sz="3200" b="1" u="sng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9B4EB-FE8C-49C5-ACEA-30F82B575E4E}"/>
              </a:ext>
            </a:extLst>
          </p:cNvPr>
          <p:cNvSpPr txBox="1"/>
          <p:nvPr/>
        </p:nvSpPr>
        <p:spPr>
          <a:xfrm>
            <a:off x="1431388" y="1976903"/>
            <a:ext cx="60983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0000"/>
                </a:solidFill>
                <a:latin typeface="CentSchbkCyrill BT" panose="02040603050705020303" pitchFamily="18" charset="-52"/>
              </a:rPr>
              <a:t>Count plot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0000"/>
                </a:solidFill>
                <a:latin typeface="CentSchbkCyrill BT" panose="02040603050705020303" pitchFamily="18" charset="-52"/>
              </a:rPr>
              <a:t>Bar Plot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0000"/>
                </a:solidFill>
                <a:latin typeface="CentSchbkCyrill BT" panose="02040603050705020303" pitchFamily="18" charset="-52"/>
              </a:rPr>
              <a:t>Pivot Table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0000"/>
                </a:solidFill>
                <a:latin typeface="CentSchbkCyrill BT" panose="02040603050705020303" pitchFamily="18" charset="-52"/>
              </a:rPr>
              <a:t>Box Plot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0000"/>
                </a:solidFill>
                <a:latin typeface="CentSchbkCyrill BT" panose="02040603050705020303" pitchFamily="18" charset="-52"/>
              </a:rPr>
              <a:t>Line plot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0000"/>
                </a:solidFill>
                <a:latin typeface="CentSchbkCyrill BT" panose="02040603050705020303" pitchFamily="18" charset="-52"/>
              </a:rPr>
              <a:t>Scatter plot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86D5EA8-281B-43DF-B70F-9817E878A5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730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4920">
        <p15:prstTrans prst="peelOff"/>
      </p:transition>
    </mc:Choice>
    <mc:Fallback>
      <p:transition spd="slow" advTm="149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5E1B88-DD2F-4A79-A4A1-124F39639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98" y="1469502"/>
            <a:ext cx="7964779" cy="5001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B0C333-38EF-4AA9-A55A-9DD059DD1FA7}"/>
              </a:ext>
            </a:extLst>
          </p:cNvPr>
          <p:cNvSpPr txBox="1"/>
          <p:nvPr/>
        </p:nvSpPr>
        <p:spPr>
          <a:xfrm>
            <a:off x="1233268" y="751012"/>
            <a:ext cx="107617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Days of staying in hotels with Hotel Name &amp; Total Price.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723C56E-BD3F-441F-98A9-AB6A710217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686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061">
        <p15:prstTrans prst="airplane"/>
      </p:transition>
    </mc:Choice>
    <mc:Fallback>
      <p:transition spd="slow" advTm="290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7903A1-400A-4039-92A0-B7166382B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19" y="1399553"/>
            <a:ext cx="7552570" cy="4706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EB90FB-DC51-4BAC-A776-A0972B62368B}"/>
              </a:ext>
            </a:extLst>
          </p:cNvPr>
          <p:cNvSpPr txBox="1"/>
          <p:nvPr/>
        </p:nvSpPr>
        <p:spPr>
          <a:xfrm>
            <a:off x="2546255" y="752440"/>
            <a:ext cx="60983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Most used flight type by Gender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4D4209E-362D-4440-9AD2-C8E0BBD895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739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64100">
        <p15:prstTrans prst="wind"/>
      </p:transition>
    </mc:Choice>
    <mc:Fallback>
      <p:transition spd="slow" advTm="64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51D96-3553-48E2-851A-E48A51A68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973" y="1361812"/>
            <a:ext cx="8090374" cy="49282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5EA6F-6735-4B73-869F-04EED811C859}"/>
              </a:ext>
            </a:extLst>
          </p:cNvPr>
          <p:cNvSpPr txBox="1"/>
          <p:nvPr/>
        </p:nvSpPr>
        <p:spPr>
          <a:xfrm>
            <a:off x="3046828" y="567955"/>
            <a:ext cx="60983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Bahnschrift Light" panose="020B0502040204020203" pitchFamily="34" charset="0"/>
              </a:rPr>
              <a:t>F</a:t>
            </a:r>
            <a:r>
              <a:rPr lang="en-US" sz="32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ind hotels in flight destination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7640312-F3E8-43F5-9585-1546EC4D1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739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346">
        <p15:prstTrans prst="wind"/>
      </p:transition>
    </mc:Choice>
    <mc:Fallback>
      <p:transition spd="slow" advTm="103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B74EB9-750A-4C82-93BD-D95FDD71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908" y="1392702"/>
            <a:ext cx="7672112" cy="49940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84F9A7-4CE1-4478-B21F-56235BFFD1F4}"/>
              </a:ext>
            </a:extLst>
          </p:cNvPr>
          <p:cNvSpPr txBox="1"/>
          <p:nvPr/>
        </p:nvSpPr>
        <p:spPr>
          <a:xfrm>
            <a:off x="2162908" y="694565"/>
            <a:ext cx="8289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Most use hotel name &amp; price &amp; </a:t>
            </a:r>
            <a:r>
              <a:rPr lang="en-US" sz="3200" b="1" dirty="0">
                <a:latin typeface="Bahnschrift Light" panose="020B0502040204020203" pitchFamily="34" charset="0"/>
              </a:rPr>
              <a:t>Travel</a:t>
            </a:r>
            <a:r>
              <a:rPr lang="en-US" sz="32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 code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02522E5-B649-4C01-8FC2-E5A89C18AF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426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6012">
        <p15:prstTrans prst="drape"/>
      </p:transition>
    </mc:Choice>
    <mc:Fallback>
      <p:transition spd="slow" advTm="160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2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267</Words>
  <Application>Microsoft Office PowerPoint</Application>
  <PresentationFormat>Widescreen</PresentationFormat>
  <Paragraphs>33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Arial Black</vt:lpstr>
      <vt:lpstr>Bahnschrift Light</vt:lpstr>
      <vt:lpstr>Bahnschrift Light SemiCondensed</vt:lpstr>
      <vt:lpstr>Calibri</vt:lpstr>
      <vt:lpstr>Calibri Light</vt:lpstr>
      <vt:lpstr>CentSchbkCyrill BT</vt:lpstr>
      <vt:lpstr>inherit</vt:lpstr>
      <vt:lpstr>Inter</vt:lpstr>
      <vt:lpstr>Roboto</vt:lpstr>
      <vt:lpstr>Wingdings</vt:lpstr>
      <vt:lpstr>zeitung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14</cp:revision>
  <dcterms:created xsi:type="dcterms:W3CDTF">2021-08-03T05:22:57Z</dcterms:created>
  <dcterms:modified xsi:type="dcterms:W3CDTF">2021-08-03T18:21:24Z</dcterms:modified>
</cp:coreProperties>
</file>